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75" r:id="rId2"/>
    <p:sldId id="278" r:id="rId3"/>
    <p:sldId id="277" r:id="rId4"/>
    <p:sldId id="281" r:id="rId5"/>
    <p:sldId id="280" r:id="rId6"/>
    <p:sldId id="282" r:id="rId7"/>
    <p:sldId id="283" r:id="rId8"/>
    <p:sldId id="284" r:id="rId9"/>
    <p:sldId id="288" r:id="rId10"/>
    <p:sldId id="285" r:id="rId11"/>
    <p:sldId id="286" r:id="rId12"/>
    <p:sldId id="287" r:id="rId13"/>
    <p:sldId id="289" r:id="rId14"/>
    <p:sldId id="290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7209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288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288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2880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28800" marR="0" lvl="6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28800" marR="0" lvl="6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288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37160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82880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600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51520" y="5373216"/>
            <a:ext cx="853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C00000"/>
                </a:solidFill>
              </a:rPr>
              <a:t>Stuurliedeninstructie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51520" y="6186790"/>
            <a:ext cx="853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AA Race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43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27384"/>
            <a:ext cx="853200" cy="10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fbeelding 4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16287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Spoorbrug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8164" y="2420887"/>
            <a:ext cx="85382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200 meter voor de brug beslist de baancommissaris of je nog mag inhalen.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Als er ingehaald mag worden, geeft de opgelopen ploeg ruimte aan de oploper.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Als er </a:t>
            </a:r>
            <a:r>
              <a:rPr lang="nl-NL" sz="1600" b="1" dirty="0">
                <a:latin typeface="+mj-lt"/>
                <a:ea typeface="Calibri"/>
                <a:cs typeface="Calibri"/>
                <a:sym typeface="Calibri"/>
              </a:rPr>
              <a:t>niet</a:t>
            </a: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 ingehaald mag worden, geeft de oploper de opgelopen ploeg ruimte om de brug als eerste te passeren. 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  <p:grpSp>
        <p:nvGrpSpPr>
          <p:cNvPr id="4104" name="Groep 4103"/>
          <p:cNvGrpSpPr/>
          <p:nvPr/>
        </p:nvGrpSpPr>
        <p:grpSpPr>
          <a:xfrm>
            <a:off x="611560" y="3914843"/>
            <a:ext cx="3830979" cy="2640233"/>
            <a:chOff x="1965157" y="3885111"/>
            <a:chExt cx="3830979" cy="264023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65157" y="3944577"/>
              <a:ext cx="3830979" cy="258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ep 4102"/>
            <p:cNvGrpSpPr/>
            <p:nvPr/>
          </p:nvGrpSpPr>
          <p:grpSpPr>
            <a:xfrm>
              <a:off x="2339700" y="3885111"/>
              <a:ext cx="1936487" cy="2616975"/>
              <a:chOff x="2339700" y="3791846"/>
              <a:chExt cx="1936487" cy="2616975"/>
            </a:xfrm>
          </p:grpSpPr>
          <p:sp>
            <p:nvSpPr>
              <p:cNvPr id="2" name="Vrije vorm 1"/>
              <p:cNvSpPr/>
              <p:nvPr/>
            </p:nvSpPr>
            <p:spPr>
              <a:xfrm>
                <a:off x="3489158" y="3834063"/>
                <a:ext cx="256674" cy="2574758"/>
              </a:xfrm>
              <a:custGeom>
                <a:avLst/>
                <a:gdLst>
                  <a:gd name="connsiteX0" fmla="*/ 0 w 256674"/>
                  <a:gd name="connsiteY0" fmla="*/ 0 h 2574758"/>
                  <a:gd name="connsiteX1" fmla="*/ 56147 w 256674"/>
                  <a:gd name="connsiteY1" fmla="*/ 248653 h 2574758"/>
                  <a:gd name="connsiteX2" fmla="*/ 240631 w 256674"/>
                  <a:gd name="connsiteY2" fmla="*/ 1828800 h 2574758"/>
                  <a:gd name="connsiteX3" fmla="*/ 256674 w 256674"/>
                  <a:gd name="connsiteY3" fmla="*/ 2574758 h 2574758"/>
                  <a:gd name="connsiteX4" fmla="*/ 256674 w 256674"/>
                  <a:gd name="connsiteY4" fmla="*/ 2566737 h 257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674" h="2574758">
                    <a:moveTo>
                      <a:pt x="0" y="0"/>
                    </a:moveTo>
                    <a:lnTo>
                      <a:pt x="56147" y="248653"/>
                    </a:lnTo>
                    <a:lnTo>
                      <a:pt x="240631" y="1828800"/>
                    </a:lnTo>
                    <a:lnTo>
                      <a:pt x="256674" y="2574758"/>
                    </a:lnTo>
                    <a:lnTo>
                      <a:pt x="256674" y="2566737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n w="57150">
                    <a:solidFill>
                      <a:srgbClr val="0070C0"/>
                    </a:solidFill>
                  </a:ln>
                </a:endParaRPr>
              </a:p>
            </p:txBody>
          </p:sp>
          <p:sp>
            <p:nvSpPr>
              <p:cNvPr id="27" name="Gelijkbenige driehoek 26"/>
              <p:cNvSpPr/>
              <p:nvPr/>
            </p:nvSpPr>
            <p:spPr>
              <a:xfrm rot="10267069">
                <a:off x="3462712" y="4018028"/>
                <a:ext cx="181902" cy="18000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28" name="Gelijkbenige driehoek 27"/>
              <p:cNvSpPr/>
              <p:nvPr/>
            </p:nvSpPr>
            <p:spPr>
              <a:xfrm rot="10800000">
                <a:off x="3643917" y="5858191"/>
                <a:ext cx="180000" cy="18000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cxnSp>
            <p:nvCxnSpPr>
              <p:cNvPr id="5" name="Rechte verbindingslijn 4"/>
              <p:cNvCxnSpPr/>
              <p:nvPr/>
            </p:nvCxnSpPr>
            <p:spPr>
              <a:xfrm flipV="1">
                <a:off x="3377846" y="4178385"/>
                <a:ext cx="474022" cy="232229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02" name="Afbeelding 410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57420" y="3791846"/>
                <a:ext cx="618767" cy="618767"/>
              </a:xfrm>
              <a:prstGeom prst="rect">
                <a:avLst/>
              </a:prstGeom>
            </p:spPr>
          </p:pic>
          <p:sp>
            <p:nvSpPr>
              <p:cNvPr id="40" name="Tekstvak 39"/>
              <p:cNvSpPr txBox="1"/>
              <p:nvPr/>
            </p:nvSpPr>
            <p:spPr>
              <a:xfrm>
                <a:off x="2339700" y="4210559"/>
                <a:ext cx="1008112" cy="400110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000" dirty="0">
                    <a:solidFill>
                      <a:srgbClr val="C00000"/>
                    </a:solidFill>
                  </a:rPr>
                  <a:t>Beslismoment inhalen</a:t>
                </a:r>
              </a:p>
            </p:txBody>
          </p:sp>
        </p:grpSp>
        <p:pic>
          <p:nvPicPr>
            <p:cNvPr id="25" name="Afbeelding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 flipV="1">
              <a:off x="3918733" y="5899535"/>
              <a:ext cx="337777" cy="337777"/>
            </a:xfrm>
            <a:prstGeom prst="rect">
              <a:avLst/>
            </a:prstGeom>
          </p:spPr>
        </p:pic>
      </p:grpSp>
      <p:pic>
        <p:nvPicPr>
          <p:cNvPr id="4105" name="Picture 3" descr="C:\Users\Marjon\Google Drive\Foto's\AA Race\2016\MBN_DSC_456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6664" y="3974309"/>
            <a:ext cx="3762701" cy="255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160753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Nelson Mandela-brug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19569" y="2420887"/>
            <a:ext cx="85382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Ca. 400 meter na de spoorbrug.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  <a:sym typeface="Calibri"/>
              </a:rPr>
              <a:t>150 meter voor de brug beslist de baancommissaris of je nog mag inhalen.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  <a:sym typeface="Calibri"/>
              </a:rPr>
              <a:t>Als er ingehaald mag worden, geeft de opgelopen ploeg ruimte aan de oploper.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  <a:sym typeface="Calibri"/>
              </a:rPr>
              <a:t>Als er </a:t>
            </a:r>
            <a:r>
              <a:rPr lang="nl-NL" sz="1600" b="1" dirty="0">
                <a:ea typeface="Calibri"/>
                <a:cs typeface="Calibri"/>
                <a:sym typeface="Calibri"/>
              </a:rPr>
              <a:t>niet </a:t>
            </a:r>
            <a:r>
              <a:rPr lang="nl-NL" sz="1600" dirty="0">
                <a:ea typeface="Calibri"/>
                <a:cs typeface="Calibri"/>
                <a:sym typeface="Calibri"/>
              </a:rPr>
              <a:t>ingehaald mag worden, geeft de oploper de opgelopen ploeg ruimte om de brug als eerste te passeren. 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619298" y="4340296"/>
            <a:ext cx="3712898" cy="2153491"/>
            <a:chOff x="1580147" y="4074695"/>
            <a:chExt cx="3712898" cy="215349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80147" y="4077072"/>
              <a:ext cx="3712898" cy="215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Gelijkbenige driehoek 14"/>
            <p:cNvSpPr/>
            <p:nvPr/>
          </p:nvSpPr>
          <p:spPr>
            <a:xfrm rot="11332931" flipH="1">
              <a:off x="2680695" y="4882124"/>
              <a:ext cx="181902" cy="1800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6" name="Gelijkbenige driehoek 15"/>
            <p:cNvSpPr/>
            <p:nvPr/>
          </p:nvSpPr>
          <p:spPr>
            <a:xfrm rot="11470924">
              <a:off x="2491492" y="6002007"/>
              <a:ext cx="180000" cy="1800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2686106" y="4505161"/>
              <a:ext cx="474022" cy="84732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0391" y="4171180"/>
              <a:ext cx="618767" cy="618767"/>
            </a:xfrm>
            <a:prstGeom prst="rect">
              <a:avLst/>
            </a:prstGeom>
          </p:spPr>
        </p:pic>
        <p:sp>
          <p:nvSpPr>
            <p:cNvPr id="19" name="Tekstvak 18"/>
            <p:cNvSpPr txBox="1"/>
            <p:nvPr/>
          </p:nvSpPr>
          <p:spPr>
            <a:xfrm>
              <a:off x="1659919" y="4314682"/>
              <a:ext cx="1008112" cy="40011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rgbClr val="C00000"/>
                  </a:solidFill>
                </a:rPr>
                <a:t>Beslismoment inhalen</a:t>
              </a:r>
            </a:p>
          </p:txBody>
        </p:sp>
        <p:sp>
          <p:nvSpPr>
            <p:cNvPr id="5" name="Vrije vorm 4"/>
            <p:cNvSpPr/>
            <p:nvPr/>
          </p:nvSpPr>
          <p:spPr>
            <a:xfrm>
              <a:off x="2550695" y="4074695"/>
              <a:ext cx="312821" cy="2141621"/>
            </a:xfrm>
            <a:custGeom>
              <a:avLst/>
              <a:gdLst>
                <a:gd name="connsiteX0" fmla="*/ 312821 w 312821"/>
                <a:gd name="connsiteY0" fmla="*/ 0 h 2141621"/>
                <a:gd name="connsiteX1" fmla="*/ 312821 w 312821"/>
                <a:gd name="connsiteY1" fmla="*/ 120316 h 2141621"/>
                <a:gd name="connsiteX2" fmla="*/ 192505 w 312821"/>
                <a:gd name="connsiteY2" fmla="*/ 1106905 h 2141621"/>
                <a:gd name="connsiteX3" fmla="*/ 0 w 312821"/>
                <a:gd name="connsiteY3" fmla="*/ 2141621 h 214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21" h="2141621">
                  <a:moveTo>
                    <a:pt x="312821" y="0"/>
                  </a:moveTo>
                  <a:lnTo>
                    <a:pt x="312821" y="120316"/>
                  </a:lnTo>
                  <a:lnTo>
                    <a:pt x="192505" y="1106905"/>
                  </a:lnTo>
                  <a:lnTo>
                    <a:pt x="0" y="2141621"/>
                  </a:ln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Vierkante haak links 5"/>
            <p:cNvSpPr/>
            <p:nvPr/>
          </p:nvSpPr>
          <p:spPr>
            <a:xfrm rot="535057">
              <a:off x="2868739" y="5063293"/>
              <a:ext cx="108756" cy="544960"/>
            </a:xfrm>
            <a:prstGeom prst="leftBracket">
              <a:avLst>
                <a:gd name="adj" fmla="val 3588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Vierkante haak links 22"/>
            <p:cNvSpPr/>
            <p:nvPr/>
          </p:nvSpPr>
          <p:spPr>
            <a:xfrm rot="534468" flipH="1">
              <a:off x="2509162" y="5006164"/>
              <a:ext cx="108000" cy="543600"/>
            </a:xfrm>
            <a:prstGeom prst="leftBracket">
              <a:avLst>
                <a:gd name="adj" fmla="val 3588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123" name="Picture 3" descr="C:\Users\Marjon\Google Drive\Foto's\AA Race\2016\RL2A720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0627" y="4340296"/>
            <a:ext cx="3625431" cy="21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4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30"/>
            <a:ext cx="9144000" cy="161599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Finish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16321" y="2405157"/>
            <a:ext cx="85382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  <a:sym typeface="Calibri"/>
              </a:rPr>
              <a:t>Geluidssignaal bij de finish.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  <a:sym typeface="Calibri"/>
              </a:rPr>
              <a:t>Na de finish doorroeien, zodat de finish vrij blijft.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ea typeface="Calibri"/>
                <a:cs typeface="Calibri"/>
                <a:sym typeface="Calibri"/>
              </a:rPr>
              <a:t>Ca. 100 meter na de finish </a:t>
            </a:r>
            <a:r>
              <a:rPr lang="nl-NL" sz="1600" dirty="0"/>
              <a:t>een kruispunt waar voldoende ruimte is om uit te roeien en even bij te komen. </a:t>
            </a:r>
            <a:endParaRPr lang="nl-NL" sz="1600" dirty="0">
              <a:ea typeface="Calibri"/>
              <a:cs typeface="Calibri"/>
              <a:sym typeface="Calibri"/>
            </a:endParaRP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  <p:cxnSp>
        <p:nvCxnSpPr>
          <p:cNvPr id="22" name="Rechte verbindingslijn 21"/>
          <p:cNvCxnSpPr/>
          <p:nvPr/>
        </p:nvCxnSpPr>
        <p:spPr>
          <a:xfrm>
            <a:off x="3779912" y="4410712"/>
            <a:ext cx="360040" cy="4057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/>
          <p:cNvGrpSpPr/>
          <p:nvPr/>
        </p:nvGrpSpPr>
        <p:grpSpPr>
          <a:xfrm>
            <a:off x="928412" y="3930624"/>
            <a:ext cx="4363668" cy="2522712"/>
            <a:chOff x="609600" y="3930624"/>
            <a:chExt cx="4363668" cy="252271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1559" y="3930624"/>
              <a:ext cx="4361709" cy="252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Vrije vorm 23"/>
            <p:cNvSpPr/>
            <p:nvPr/>
          </p:nvSpPr>
          <p:spPr>
            <a:xfrm>
              <a:off x="609600" y="3930625"/>
              <a:ext cx="3689323" cy="2277670"/>
            </a:xfrm>
            <a:custGeom>
              <a:avLst/>
              <a:gdLst>
                <a:gd name="connsiteX0" fmla="*/ 3585411 w 3585411"/>
                <a:gd name="connsiteY0" fmla="*/ 0 h 2221831"/>
                <a:gd name="connsiteX1" fmla="*/ 2638926 w 3585411"/>
                <a:gd name="connsiteY1" fmla="*/ 2077452 h 2221831"/>
                <a:gd name="connsiteX2" fmla="*/ 2566737 w 3585411"/>
                <a:gd name="connsiteY2" fmla="*/ 2165684 h 2221831"/>
                <a:gd name="connsiteX3" fmla="*/ 2462463 w 3585411"/>
                <a:gd name="connsiteY3" fmla="*/ 2189747 h 2221831"/>
                <a:gd name="connsiteX4" fmla="*/ 2390274 w 3585411"/>
                <a:gd name="connsiteY4" fmla="*/ 2213810 h 2221831"/>
                <a:gd name="connsiteX5" fmla="*/ 2245895 w 3585411"/>
                <a:gd name="connsiteY5" fmla="*/ 2221831 h 2221831"/>
                <a:gd name="connsiteX6" fmla="*/ 0 w 3585411"/>
                <a:gd name="connsiteY6" fmla="*/ 2069431 h 222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5411" h="2221831">
                  <a:moveTo>
                    <a:pt x="3585411" y="0"/>
                  </a:moveTo>
                  <a:lnTo>
                    <a:pt x="2638926" y="2077452"/>
                  </a:lnTo>
                  <a:lnTo>
                    <a:pt x="2566737" y="2165684"/>
                  </a:lnTo>
                  <a:lnTo>
                    <a:pt x="2462463" y="2189747"/>
                  </a:lnTo>
                  <a:lnTo>
                    <a:pt x="2390274" y="2213810"/>
                  </a:lnTo>
                  <a:lnTo>
                    <a:pt x="2245895" y="2221831"/>
                  </a:lnTo>
                  <a:lnTo>
                    <a:pt x="0" y="2069431"/>
                  </a:lnTo>
                </a:path>
              </a:pathLst>
            </a:cu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Gelijkbenige driehoek 27"/>
            <p:cNvSpPr/>
            <p:nvPr/>
          </p:nvSpPr>
          <p:spPr>
            <a:xfrm rot="12410786">
              <a:off x="3506782" y="5392726"/>
              <a:ext cx="180000" cy="1800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9" name="Gelijkbenige driehoek 28"/>
            <p:cNvSpPr/>
            <p:nvPr/>
          </p:nvSpPr>
          <p:spPr>
            <a:xfrm rot="16612621">
              <a:off x="1645567" y="6035341"/>
              <a:ext cx="180000" cy="1800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180" y="4224208"/>
              <a:ext cx="373008" cy="373008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5955" y="4037215"/>
              <a:ext cx="414073" cy="414073"/>
            </a:xfrm>
            <a:prstGeom prst="rect">
              <a:avLst/>
            </a:prstGeom>
          </p:spPr>
        </p:pic>
      </p:grpSp>
      <p:cxnSp>
        <p:nvCxnSpPr>
          <p:cNvPr id="33" name="Rechte verbindingslijn 32"/>
          <p:cNvCxnSpPr/>
          <p:nvPr/>
        </p:nvCxnSpPr>
        <p:spPr>
          <a:xfrm>
            <a:off x="4131931" y="4418733"/>
            <a:ext cx="396000" cy="84732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27" y="5661248"/>
            <a:ext cx="336802" cy="339373"/>
          </a:xfrm>
          <a:prstGeom prst="rect">
            <a:avLst/>
          </a:prstGeom>
        </p:spPr>
      </p:pic>
      <p:sp>
        <p:nvSpPr>
          <p:cNvPr id="31" name="Tekstvak 30"/>
          <p:cNvSpPr txBox="1"/>
          <p:nvPr/>
        </p:nvSpPr>
        <p:spPr>
          <a:xfrm>
            <a:off x="395536" y="6035878"/>
            <a:ext cx="61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>
                <a:solidFill>
                  <a:srgbClr val="C00000"/>
                </a:solidFill>
              </a:rPr>
              <a:t>ARZV Roei</a:t>
            </a:r>
          </a:p>
        </p:txBody>
      </p:sp>
    </p:spTree>
    <p:extLst>
      <p:ext uri="{BB962C8B-B14F-4D97-AF65-F5344CB8AC3E}">
        <p14:creationId xmlns:p14="http://schemas.microsoft.com/office/powerpoint/2010/main" val="299161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" y="-6830"/>
            <a:ext cx="9144000" cy="162282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Protesten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8164" y="2420887"/>
            <a:ext cx="85382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Steek bij de finish je hand op als je protest wilt aantekenen.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Meldt je maximaal 30 minuten na de finish bij het wedstrijdsecretariaat.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Blijf aanwezig en bereikbaar tijdens de afhandeling van het protest.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Zorg er voor dat een vertegenwoordiger van de ploeg waar je protest tegen aan hebt getekend ook aanwezig en bereikbaar is.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De wedstrijdleider, kamprechter en eventuele baancommissaris zullen een oordeel vormen over het protest en uitspraak doen. Deze uitspraak is onherroepelijk. </a:t>
            </a:r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4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67"/>
            <a:ext cx="9144000" cy="163078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Tot slot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2420887"/>
            <a:ext cx="85382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sym typeface="Calibri"/>
              </a:rPr>
              <a:t>Blijf sportief, let op je veiligheid en die van anderen.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sym typeface="Calibri"/>
              </a:rPr>
              <a:t>Help elkaar indien nodig. 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</a:pPr>
            <a:endParaRPr lang="nl-NL" sz="1600" dirty="0">
              <a:sym typeface="Calibri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</a:pPr>
            <a:endParaRPr lang="nl-NL" sz="1600" dirty="0">
              <a:sym typeface="Calibri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</a:pPr>
            <a:endParaRPr lang="nl-NL" sz="1600" dirty="0">
              <a:sym typeface="Calibri"/>
            </a:endParaRPr>
          </a:p>
          <a:p>
            <a:pPr lvl="0" algn="ctr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nl-NL" sz="2000" b="1" dirty="0">
                <a:solidFill>
                  <a:srgbClr val="C00000"/>
                </a:solidFill>
                <a:sym typeface="Calibri"/>
              </a:rPr>
              <a:t>We wensen jullie een goede wedstrijd!</a:t>
            </a:r>
            <a:endParaRPr lang="nl-NL" sz="2000" b="1" dirty="0">
              <a:solidFill>
                <a:srgbClr val="C0000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16287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Rugnummers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1520" y="2420888"/>
            <a:ext cx="8538212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7" lvl="0" indent="-300037"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nl-NL" sz="1800" dirty="0">
                <a:latin typeface="+mj-lt"/>
                <a:ea typeface="Calibri"/>
                <a:cs typeface="Calibri"/>
                <a:sym typeface="Calibri"/>
              </a:rPr>
              <a:t>Per boot 3 rugnummers:</a:t>
            </a:r>
          </a:p>
          <a:p>
            <a:pPr marL="457200" lvl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nl-NL" sz="1800" dirty="0">
                <a:latin typeface="+mj-lt"/>
                <a:ea typeface="Calibri"/>
                <a:cs typeface="Calibri"/>
                <a:sym typeface="Calibri"/>
              </a:rPr>
              <a:t>1: Rug boeg: op de oproeikleding</a:t>
            </a:r>
          </a:p>
          <a:p>
            <a:pPr marL="457200" lvl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nl-NL" sz="1800" dirty="0">
                <a:latin typeface="+mj-lt"/>
                <a:ea typeface="Calibri"/>
                <a:cs typeface="Calibri"/>
                <a:sym typeface="Calibri"/>
              </a:rPr>
              <a:t>2: Rug boeg: op de wedstrijdkleding</a:t>
            </a:r>
          </a:p>
          <a:p>
            <a:pPr marL="457200" lvl="1">
              <a:spcBef>
                <a:spcPts val="700"/>
              </a:spcBef>
              <a:spcAft>
                <a:spcPts val="1200"/>
              </a:spcAft>
              <a:buClr>
                <a:srgbClr val="000000"/>
              </a:buClr>
              <a:buSzPct val="100000"/>
            </a:pPr>
            <a:r>
              <a:rPr lang="nl-NL" sz="1800" dirty="0">
                <a:latin typeface="+mj-lt"/>
                <a:ea typeface="Calibri"/>
                <a:cs typeface="Calibri"/>
                <a:sym typeface="Calibri"/>
              </a:rPr>
              <a:t>3: Rug stuur</a:t>
            </a:r>
            <a:endParaRPr lang="nl-NL" sz="800" dirty="0">
              <a:latin typeface="+mj-lt"/>
              <a:ea typeface="Calibri"/>
              <a:cs typeface="Calibri"/>
              <a:sym typeface="Calibri"/>
            </a:endParaRPr>
          </a:p>
          <a:p>
            <a:pPr marL="300037" lvl="0" indent="-300037">
              <a:spcAft>
                <a:spcPts val="120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nl-NL" sz="1800" dirty="0">
                <a:latin typeface="+mj-lt"/>
                <a:ea typeface="Calibri"/>
                <a:cs typeface="Calibri"/>
                <a:sym typeface="Calibri"/>
              </a:rPr>
              <a:t>Rugnummers zichtbaar dragen, ook bij oproeien.</a:t>
            </a:r>
          </a:p>
          <a:p>
            <a:pPr marL="300037" lvl="0" indent="-300037">
              <a:spcAft>
                <a:spcPts val="120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nl-NL" sz="1800" dirty="0">
                <a:latin typeface="+mj-lt"/>
                <a:ea typeface="Calibri"/>
                <a:cs typeface="Calibri"/>
                <a:sym typeface="Calibri"/>
              </a:rPr>
              <a:t>Rugnummers hoeven niet ingeleverd te worden.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1191"/>
            <a:ext cx="853200" cy="10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" y="-6830"/>
            <a:ext cx="9144000" cy="162282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Oproeien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8164" y="2420887"/>
            <a:ext cx="8538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Ga op tijd het water op.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Volg de instructies van de vlothonden.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5 km oproeien (= ca. 25 tot 40 minuten)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Sluitingstijden vlot: 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37630"/>
              </p:ext>
            </p:extLst>
          </p:nvPr>
        </p:nvGraphicFramePr>
        <p:xfrm>
          <a:off x="611560" y="4067491"/>
          <a:ext cx="4248472" cy="131159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7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25245" algn="r"/>
                        </a:tabLst>
                      </a:pPr>
                      <a:r>
                        <a:rPr lang="nl-NL" sz="1600" b="0" dirty="0">
                          <a:effectLst/>
                        </a:rPr>
                        <a:t> 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Heat 1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Heat 2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C-boten:  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09:55 uur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12.55 uur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effectLst/>
                        </a:rPr>
                        <a:t>Skiff en tweeën:</a:t>
                      </a:r>
                      <a:endParaRPr lang="nl-N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10:00 uur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13.00 uur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effectLst/>
                        </a:rPr>
                        <a:t>Vieren:</a:t>
                      </a:r>
                      <a:endParaRPr lang="nl-N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10:10 uur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13.10 uur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Achten: 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>
                          <a:effectLst/>
                        </a:rPr>
                        <a:t>10:20 uur</a:t>
                      </a:r>
                      <a:endParaRPr lang="nl-N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13.20 uur</a:t>
                      </a:r>
                      <a:endParaRPr lang="nl-N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73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21"/>
            <a:ext cx="9144000" cy="1628775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Route oproeien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3321"/>
            <a:ext cx="853200" cy="107481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294" y="2492896"/>
            <a:ext cx="3642538" cy="402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2449" y="2488523"/>
            <a:ext cx="3245935" cy="40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ep 29"/>
          <p:cNvGrpSpPr/>
          <p:nvPr/>
        </p:nvGrpSpPr>
        <p:grpSpPr>
          <a:xfrm>
            <a:off x="3639752" y="2316942"/>
            <a:ext cx="2664296" cy="4352418"/>
            <a:chOff x="3203848" y="2316942"/>
            <a:chExt cx="2664296" cy="4352418"/>
          </a:xfrm>
        </p:grpSpPr>
        <p:cxnSp>
          <p:nvCxnSpPr>
            <p:cNvPr id="3" name="Rechte verbindingslijn 2"/>
            <p:cNvCxnSpPr/>
            <p:nvPr/>
          </p:nvCxnSpPr>
          <p:spPr>
            <a:xfrm flipV="1">
              <a:off x="3203848" y="2316942"/>
              <a:ext cx="0" cy="31997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flipV="1">
              <a:off x="5868144" y="6189753"/>
              <a:ext cx="0" cy="47960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 flipH="1">
              <a:off x="3203848" y="2316942"/>
              <a:ext cx="93610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 flipV="1">
              <a:off x="4139952" y="2332911"/>
              <a:ext cx="0" cy="433644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 flipH="1">
              <a:off x="4139063" y="6669360"/>
              <a:ext cx="17290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Afbeelding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702996"/>
            <a:ext cx="336802" cy="339373"/>
          </a:xfrm>
          <a:prstGeom prst="rect">
            <a:avLst/>
          </a:prstGeom>
        </p:spPr>
      </p:pic>
      <p:sp>
        <p:nvSpPr>
          <p:cNvPr id="2048" name="Tekstvak 2047"/>
          <p:cNvSpPr txBox="1"/>
          <p:nvPr/>
        </p:nvSpPr>
        <p:spPr>
          <a:xfrm>
            <a:off x="184367" y="6084004"/>
            <a:ext cx="61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>
                <a:solidFill>
                  <a:srgbClr val="C00000"/>
                </a:solidFill>
              </a:rPr>
              <a:t>ARZV Roei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7012251" y="2347361"/>
            <a:ext cx="615123" cy="529457"/>
            <a:chOff x="7074848" y="2316942"/>
            <a:chExt cx="615123" cy="529457"/>
          </a:xfrm>
        </p:grpSpPr>
        <p:pic>
          <p:nvPicPr>
            <p:cNvPr id="2052" name="Afbeelding 2051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19713">
              <a:off x="7092280" y="2316942"/>
              <a:ext cx="529457" cy="529457"/>
            </a:xfrm>
            <a:prstGeom prst="rect">
              <a:avLst/>
            </a:prstGeom>
          </p:spPr>
        </p:pic>
        <p:sp>
          <p:nvSpPr>
            <p:cNvPr id="37" name="Tekstvak 36"/>
            <p:cNvSpPr txBox="1"/>
            <p:nvPr/>
          </p:nvSpPr>
          <p:spPr>
            <a:xfrm rot="21049379">
              <a:off x="7074848" y="2396455"/>
              <a:ext cx="6151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3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1628775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Oplijnen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1989"/>
            <a:ext cx="853200" cy="1074810"/>
          </a:xfrm>
          <a:prstGeom prst="rect">
            <a:avLst/>
          </a:prstGeom>
        </p:spPr>
      </p:pic>
      <p:grpSp>
        <p:nvGrpSpPr>
          <p:cNvPr id="2056" name="Groep 2055"/>
          <p:cNvGrpSpPr/>
          <p:nvPr/>
        </p:nvGrpSpPr>
        <p:grpSpPr>
          <a:xfrm>
            <a:off x="323528" y="2492896"/>
            <a:ext cx="6368852" cy="3707015"/>
            <a:chOff x="323528" y="2314273"/>
            <a:chExt cx="6368852" cy="37070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2314273"/>
              <a:ext cx="6368852" cy="370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ep 1"/>
            <p:cNvGrpSpPr/>
            <p:nvPr/>
          </p:nvGrpSpPr>
          <p:grpSpPr>
            <a:xfrm>
              <a:off x="1111420" y="3855852"/>
              <a:ext cx="615123" cy="529457"/>
              <a:chOff x="7074848" y="2247142"/>
              <a:chExt cx="615123" cy="529457"/>
            </a:xfrm>
          </p:grpSpPr>
          <p:pic>
            <p:nvPicPr>
              <p:cNvPr id="2052" name="Afbeelding 2051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92280" y="2247142"/>
                <a:ext cx="529457" cy="529457"/>
              </a:xfrm>
              <a:prstGeom prst="rect">
                <a:avLst/>
              </a:prstGeom>
            </p:spPr>
          </p:pic>
          <p:sp>
            <p:nvSpPr>
              <p:cNvPr id="37" name="Tekstvak 36"/>
              <p:cNvSpPr txBox="1"/>
              <p:nvPr/>
            </p:nvSpPr>
            <p:spPr>
              <a:xfrm rot="21429666">
                <a:off x="7074848" y="2326655"/>
                <a:ext cx="61512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900" b="1" dirty="0">
                    <a:solidFill>
                      <a:schemeClr val="bg1"/>
                    </a:solidFill>
                  </a:rPr>
                  <a:t>Start</a:t>
                </a:r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2969181" y="2627497"/>
              <a:ext cx="792088" cy="648072"/>
              <a:chOff x="7074848" y="2316942"/>
              <a:chExt cx="615123" cy="529457"/>
            </a:xfrm>
          </p:grpSpPr>
          <p:pic>
            <p:nvPicPr>
              <p:cNvPr id="27" name="Afbeelding 26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19713">
                <a:off x="7092280" y="2316942"/>
                <a:ext cx="529457" cy="529457"/>
              </a:xfrm>
              <a:prstGeom prst="rect">
                <a:avLst/>
              </a:prstGeom>
            </p:spPr>
          </p:pic>
          <p:sp>
            <p:nvSpPr>
              <p:cNvPr id="31" name="Tekstvak 30"/>
              <p:cNvSpPr txBox="1"/>
              <p:nvPr/>
            </p:nvSpPr>
            <p:spPr>
              <a:xfrm rot="21049379">
                <a:off x="7074848" y="2411843"/>
                <a:ext cx="61512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>
                    <a:solidFill>
                      <a:schemeClr val="bg1"/>
                    </a:solidFill>
                  </a:rPr>
                  <a:t>Voorstart</a:t>
                </a: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331640" y="4402505"/>
              <a:ext cx="288032" cy="324609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3203848" y="3311221"/>
              <a:ext cx="62510" cy="646369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hoek 14"/>
            <p:cNvSpPr/>
            <p:nvPr/>
          </p:nvSpPr>
          <p:spPr>
            <a:xfrm rot="586888">
              <a:off x="3995936" y="3720121"/>
              <a:ext cx="1152128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Oplijnen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4-en &amp; 8-en</a:t>
              </a:r>
            </a:p>
          </p:txBody>
        </p:sp>
        <p:sp>
          <p:nvSpPr>
            <p:cNvPr id="35" name="Rechthoek 34"/>
            <p:cNvSpPr/>
            <p:nvPr/>
          </p:nvSpPr>
          <p:spPr>
            <a:xfrm rot="586888">
              <a:off x="5218786" y="4070922"/>
              <a:ext cx="1147744" cy="930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Oplijnen </a:t>
              </a:r>
              <a:br>
                <a:rPr lang="nl-NL" sz="1200" dirty="0">
                  <a:solidFill>
                    <a:schemeClr val="tx1"/>
                  </a:solidFill>
                </a:rPr>
              </a:br>
              <a:r>
                <a:rPr lang="nl-NL" sz="1200" dirty="0">
                  <a:solidFill>
                    <a:schemeClr val="tx1"/>
                  </a:solidFill>
                </a:rPr>
                <a:t>skiffs &amp; 2-en</a:t>
              </a:r>
            </a:p>
          </p:txBody>
        </p:sp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29000">
              <a:off x="4251601" y="4502724"/>
              <a:ext cx="421555" cy="421555"/>
            </a:xfrm>
            <a:prstGeom prst="rect">
              <a:avLst/>
            </a:prstGeom>
          </p:spPr>
        </p:pic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11274">
              <a:off x="5522409" y="4802074"/>
              <a:ext cx="287236" cy="287236"/>
            </a:xfrm>
            <a:prstGeom prst="rect">
              <a:avLst/>
            </a:prstGeom>
          </p:spPr>
        </p:pic>
        <p:sp>
          <p:nvSpPr>
            <p:cNvPr id="20" name="Tekstvak 19"/>
            <p:cNvSpPr txBox="1"/>
            <p:nvPr/>
          </p:nvSpPr>
          <p:spPr>
            <a:xfrm rot="549736">
              <a:off x="3938712" y="4942925"/>
              <a:ext cx="9474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b="1" dirty="0">
                  <a:latin typeface="+mj-lt"/>
                </a:rPr>
                <a:t>2</a:t>
              </a:r>
              <a:r>
                <a:rPr lang="nl-NL" sz="1100" b="1" baseline="30000" dirty="0">
                  <a:latin typeface="+mj-lt"/>
                </a:rPr>
                <a:t>e</a:t>
              </a:r>
              <a:r>
                <a:rPr lang="nl-NL" sz="1100" b="1" dirty="0">
                  <a:latin typeface="+mj-lt"/>
                </a:rPr>
                <a:t> </a:t>
              </a:r>
              <a:r>
                <a:rPr lang="nl-NL" sz="1100" b="1" dirty="0">
                  <a:latin typeface="+mj-lt"/>
                  <a:ea typeface="Calibri"/>
                  <a:cs typeface="Calibri"/>
                  <a:sym typeface="Calibri"/>
                </a:rPr>
                <a:t>aligneur</a:t>
              </a:r>
              <a:endParaRPr lang="nl-NL" sz="1100" b="1" dirty="0">
                <a:latin typeface="+mj-lt"/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 rot="549736">
              <a:off x="5162848" y="5127227"/>
              <a:ext cx="9474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b="1" dirty="0">
                  <a:latin typeface="+mj-lt"/>
                </a:rPr>
                <a:t>1</a:t>
              </a:r>
              <a:r>
                <a:rPr lang="nl-NL" sz="1100" b="1" baseline="30000" dirty="0">
                  <a:latin typeface="+mj-lt"/>
                </a:rPr>
                <a:t>e</a:t>
              </a:r>
              <a:r>
                <a:rPr lang="nl-NL" sz="1100" b="1" dirty="0">
                  <a:latin typeface="+mj-lt"/>
                </a:rPr>
                <a:t> </a:t>
              </a:r>
              <a:r>
                <a:rPr lang="nl-NL" sz="1100" b="1" dirty="0">
                  <a:latin typeface="+mj-lt"/>
                  <a:ea typeface="Calibri"/>
                  <a:cs typeface="Calibri"/>
                  <a:sym typeface="Calibri"/>
                </a:rPr>
                <a:t>aligneur</a:t>
              </a:r>
              <a:endParaRPr lang="nl-NL" sz="1100" b="1" dirty="0">
                <a:latin typeface="+mj-lt"/>
              </a:endParaRPr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848" y="3106950"/>
              <a:ext cx="250042" cy="250042"/>
            </a:xfrm>
            <a:prstGeom prst="rect">
              <a:avLst/>
            </a:prstGeom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3424" y="3805651"/>
              <a:ext cx="454530" cy="454530"/>
            </a:xfrm>
            <a:prstGeom prst="rect">
              <a:avLst/>
            </a:prstGeom>
          </p:spPr>
        </p:pic>
      </p:grpSp>
      <p:pic>
        <p:nvPicPr>
          <p:cNvPr id="49" name="Afbeelding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0946">
            <a:off x="1043608" y="4365104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30"/>
            <a:ext cx="9144000" cy="161599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Voor de start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8164" y="2420887"/>
            <a:ext cx="85382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Als je aankomt bij de start, ronden en klaar gaan liggen in het startvak van jouw nummer.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De grote nummers starten als eerste.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Dus: 8-en eerst, gevolgd door de 4-en, 2-en en skiffs.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Gestart wordt van </a:t>
            </a:r>
            <a:r>
              <a:rPr lang="nl-NL" sz="1600" b="1" dirty="0">
                <a:latin typeface="+mj-lt"/>
                <a:ea typeface="Calibri"/>
                <a:cs typeface="Calibri"/>
                <a:sym typeface="Calibri"/>
              </a:rPr>
              <a:t>laag</a:t>
            </a: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 naar </a:t>
            </a:r>
            <a:r>
              <a:rPr lang="nl-NL" sz="1600" b="1" dirty="0">
                <a:latin typeface="+mj-lt"/>
                <a:ea typeface="Calibri"/>
                <a:cs typeface="Calibri"/>
                <a:sym typeface="Calibri"/>
              </a:rPr>
              <a:t>hoog</a:t>
            </a: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 startnummer.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Volg de instructies van de aligneur(s).</a:t>
            </a:r>
            <a:r>
              <a:rPr lang="nl-NL" sz="1600" dirty="0"/>
              <a:t> 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0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" y="0"/>
            <a:ext cx="9139944" cy="16287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Voorstart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8164" y="2420887"/>
            <a:ext cx="85382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/>
              <a:t>Vanuit de startvakken worden de ploegen opgeroepen om naar de voorstart te gaan.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/>
              <a:t>Bij de voorstart leg je de boot stil en draai je de boot in de vaarrichting.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/>
              <a:t>De voorstart is vlak onder de stuurboord wal. Je vaart hier tussen de begeleidingsboot en de voorstarter door. 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/>
              <a:t>Op commando van de voorstarter bouw je op richting de start. </a:t>
            </a:r>
          </a:p>
          <a:p>
            <a:pPr lvl="0">
              <a:buClr>
                <a:srgbClr val="000000"/>
              </a:buClr>
              <a:buSzPct val="25000"/>
            </a:pP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  <p:grpSp>
        <p:nvGrpSpPr>
          <p:cNvPr id="25" name="Groep 24"/>
          <p:cNvGrpSpPr/>
          <p:nvPr/>
        </p:nvGrpSpPr>
        <p:grpSpPr>
          <a:xfrm>
            <a:off x="723428" y="4329453"/>
            <a:ext cx="6368852" cy="2217418"/>
            <a:chOff x="723428" y="4329453"/>
            <a:chExt cx="6368852" cy="2217418"/>
          </a:xfrm>
        </p:grpSpPr>
        <p:grpSp>
          <p:nvGrpSpPr>
            <p:cNvPr id="3" name="Groep 2"/>
            <p:cNvGrpSpPr/>
            <p:nvPr/>
          </p:nvGrpSpPr>
          <p:grpSpPr>
            <a:xfrm>
              <a:off x="723428" y="4329453"/>
              <a:ext cx="6368852" cy="2217418"/>
              <a:chOff x="323528" y="2683445"/>
              <a:chExt cx="6368852" cy="2217418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3528" y="3091535"/>
                <a:ext cx="6368852" cy="1809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" name="Groep 1"/>
              <p:cNvGrpSpPr/>
              <p:nvPr/>
            </p:nvGrpSpPr>
            <p:grpSpPr>
              <a:xfrm>
                <a:off x="1114822" y="2683445"/>
                <a:ext cx="2665090" cy="2104246"/>
                <a:chOff x="1114822" y="2683445"/>
                <a:chExt cx="2665090" cy="2104246"/>
              </a:xfrm>
            </p:grpSpPr>
            <p:grpSp>
              <p:nvGrpSpPr>
                <p:cNvPr id="17" name="Groep 16"/>
                <p:cNvGrpSpPr/>
                <p:nvPr/>
              </p:nvGrpSpPr>
              <p:grpSpPr>
                <a:xfrm>
                  <a:off x="1114822" y="3925653"/>
                  <a:ext cx="615123" cy="529457"/>
                  <a:chOff x="7037623" y="2247143"/>
                  <a:chExt cx="615123" cy="529457"/>
                </a:xfrm>
              </p:grpSpPr>
              <p:pic>
                <p:nvPicPr>
                  <p:cNvPr id="18" name="Afbeelding 17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21219713">
                    <a:off x="7055055" y="2247143"/>
                    <a:ext cx="529457" cy="529457"/>
                  </a:xfrm>
                  <a:prstGeom prst="rect">
                    <a:avLst/>
                  </a:prstGeom>
                </p:spPr>
              </p:pic>
              <p:sp>
                <p:nvSpPr>
                  <p:cNvPr id="19" name="Tekstvak 18"/>
                  <p:cNvSpPr txBox="1"/>
                  <p:nvPr/>
                </p:nvSpPr>
                <p:spPr>
                  <a:xfrm rot="21049379">
                    <a:off x="7037623" y="2326656"/>
                    <a:ext cx="61512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NL" sz="900" b="1" dirty="0">
                        <a:solidFill>
                          <a:schemeClr val="bg1"/>
                        </a:solidFill>
                      </a:rPr>
                      <a:t>Start</a:t>
                    </a:r>
                  </a:p>
                </p:txBody>
              </p:sp>
            </p:grpSp>
            <p:grpSp>
              <p:nvGrpSpPr>
                <p:cNvPr id="20" name="Groep 19"/>
                <p:cNvGrpSpPr/>
                <p:nvPr/>
              </p:nvGrpSpPr>
              <p:grpSpPr>
                <a:xfrm>
                  <a:off x="2987824" y="2683445"/>
                  <a:ext cx="792088" cy="648072"/>
                  <a:chOff x="7074848" y="2178473"/>
                  <a:chExt cx="615123" cy="529457"/>
                </a:xfrm>
              </p:grpSpPr>
              <p:pic>
                <p:nvPicPr>
                  <p:cNvPr id="21" name="Afbeelding 20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21219713">
                    <a:off x="7092278" y="2178473"/>
                    <a:ext cx="529457" cy="529457"/>
                  </a:xfrm>
                  <a:prstGeom prst="rect">
                    <a:avLst/>
                  </a:prstGeom>
                </p:spPr>
              </p:pic>
              <p:sp>
                <p:nvSpPr>
                  <p:cNvPr id="22" name="Tekstvak 21"/>
                  <p:cNvSpPr txBox="1"/>
                  <p:nvPr/>
                </p:nvSpPr>
                <p:spPr>
                  <a:xfrm rot="21049379">
                    <a:off x="7074848" y="2273375"/>
                    <a:ext cx="615123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NL" sz="700" b="1" dirty="0">
                        <a:solidFill>
                          <a:schemeClr val="bg1"/>
                        </a:solidFill>
                      </a:rPr>
                      <a:t>Voorstart</a:t>
                    </a:r>
                  </a:p>
                </p:txBody>
              </p:sp>
            </p:grpSp>
            <p:cxnSp>
              <p:nvCxnSpPr>
                <p:cNvPr id="23" name="Rechte verbindingslijn 22"/>
                <p:cNvCxnSpPr/>
                <p:nvPr/>
              </p:nvCxnSpPr>
              <p:spPr>
                <a:xfrm>
                  <a:off x="1331640" y="4482717"/>
                  <a:ext cx="288032" cy="304974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echte verbindingslijn 23"/>
                <p:cNvCxnSpPr/>
                <p:nvPr/>
              </p:nvCxnSpPr>
              <p:spPr>
                <a:xfrm>
                  <a:off x="3204578" y="3367169"/>
                  <a:ext cx="146578" cy="590422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035" y="4763135"/>
              <a:ext cx="250042" cy="250042"/>
            </a:xfrm>
            <a:prstGeom prst="rect">
              <a:avLst/>
            </a:prstGeom>
          </p:spPr>
        </p:pic>
      </p:grpSp>
      <p:pic>
        <p:nvPicPr>
          <p:cNvPr id="28" name="Afbeelding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025" y="5519338"/>
            <a:ext cx="454530" cy="454530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266" y="5917474"/>
            <a:ext cx="172420" cy="1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9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67"/>
            <a:ext cx="9144000" cy="163078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Start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8164" y="2420887"/>
            <a:ext cx="85382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70 meter na de voorstart is de start.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Startlijn wordt aangegeven met oranje-zwart gestreept bord op de wal.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ea typeface="Calibri"/>
                <a:cs typeface="Calibri"/>
                <a:sym typeface="Calibri"/>
              </a:rPr>
              <a:t>De starter geeft een verbaal signaal als je gestart bent. </a:t>
            </a: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723428" y="3712163"/>
            <a:ext cx="6368852" cy="2993436"/>
            <a:chOff x="723428" y="4329453"/>
            <a:chExt cx="6368852" cy="2993436"/>
          </a:xfrm>
        </p:grpSpPr>
        <p:grpSp>
          <p:nvGrpSpPr>
            <p:cNvPr id="10" name="Groep 9"/>
            <p:cNvGrpSpPr/>
            <p:nvPr/>
          </p:nvGrpSpPr>
          <p:grpSpPr>
            <a:xfrm>
              <a:off x="723428" y="4329453"/>
              <a:ext cx="6368852" cy="2993436"/>
              <a:chOff x="323528" y="2683445"/>
              <a:chExt cx="6368852" cy="2993436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3528" y="3091534"/>
                <a:ext cx="6368852" cy="2585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" name="Groep 13"/>
              <p:cNvGrpSpPr/>
              <p:nvPr/>
            </p:nvGrpSpPr>
            <p:grpSpPr>
              <a:xfrm>
                <a:off x="1131903" y="2683445"/>
                <a:ext cx="2648009" cy="2104246"/>
                <a:chOff x="1131903" y="2683445"/>
                <a:chExt cx="2648009" cy="2104246"/>
              </a:xfrm>
            </p:grpSpPr>
            <p:grpSp>
              <p:nvGrpSpPr>
                <p:cNvPr id="15" name="Groep 14"/>
                <p:cNvGrpSpPr/>
                <p:nvPr/>
              </p:nvGrpSpPr>
              <p:grpSpPr>
                <a:xfrm>
                  <a:off x="1131903" y="3755337"/>
                  <a:ext cx="762861" cy="656620"/>
                  <a:chOff x="7054704" y="2076827"/>
                  <a:chExt cx="762861" cy="656620"/>
                </a:xfrm>
              </p:grpSpPr>
              <p:pic>
                <p:nvPicPr>
                  <p:cNvPr id="21" name="Afbeelding 20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70147" y="2076827"/>
                    <a:ext cx="656620" cy="656620"/>
                  </a:xfrm>
                  <a:prstGeom prst="rect">
                    <a:avLst/>
                  </a:prstGeom>
                </p:spPr>
              </p:pic>
              <p:sp>
                <p:nvSpPr>
                  <p:cNvPr id="22" name="Tekstvak 21"/>
                  <p:cNvSpPr txBox="1"/>
                  <p:nvPr/>
                </p:nvSpPr>
                <p:spPr>
                  <a:xfrm>
                    <a:off x="7054704" y="2195069"/>
                    <a:ext cx="762861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NL" sz="900" b="1" dirty="0">
                        <a:solidFill>
                          <a:schemeClr val="bg1"/>
                        </a:solidFill>
                      </a:rPr>
                      <a:t>Start</a:t>
                    </a:r>
                  </a:p>
                </p:txBody>
              </p:sp>
            </p:grpSp>
            <p:grpSp>
              <p:nvGrpSpPr>
                <p:cNvPr id="16" name="Groep 15"/>
                <p:cNvGrpSpPr/>
                <p:nvPr/>
              </p:nvGrpSpPr>
              <p:grpSpPr>
                <a:xfrm>
                  <a:off x="2987824" y="2683445"/>
                  <a:ext cx="792088" cy="648072"/>
                  <a:chOff x="7074848" y="2178473"/>
                  <a:chExt cx="615123" cy="529457"/>
                </a:xfrm>
              </p:grpSpPr>
              <p:pic>
                <p:nvPicPr>
                  <p:cNvPr id="19" name="Afbeelding 18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21219713">
                    <a:off x="7092278" y="2178473"/>
                    <a:ext cx="529457" cy="529457"/>
                  </a:xfrm>
                  <a:prstGeom prst="rect">
                    <a:avLst/>
                  </a:prstGeom>
                </p:spPr>
              </p:pic>
              <p:sp>
                <p:nvSpPr>
                  <p:cNvPr id="20" name="Tekstvak 19"/>
                  <p:cNvSpPr txBox="1"/>
                  <p:nvPr/>
                </p:nvSpPr>
                <p:spPr>
                  <a:xfrm rot="21049379">
                    <a:off x="7074848" y="2273375"/>
                    <a:ext cx="615123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NL" sz="700" b="1" dirty="0">
                        <a:solidFill>
                          <a:schemeClr val="bg1"/>
                        </a:solidFill>
                      </a:rPr>
                      <a:t>Voorstart</a:t>
                    </a:r>
                  </a:p>
                </p:txBody>
              </p:sp>
            </p:grpSp>
            <p:cxnSp>
              <p:nvCxnSpPr>
                <p:cNvPr id="17" name="Rechte verbindingslijn 16"/>
                <p:cNvCxnSpPr/>
                <p:nvPr/>
              </p:nvCxnSpPr>
              <p:spPr>
                <a:xfrm>
                  <a:off x="1331640" y="4461627"/>
                  <a:ext cx="288032" cy="326064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echte verbindingslijn 17"/>
                <p:cNvCxnSpPr/>
                <p:nvPr/>
              </p:nvCxnSpPr>
              <p:spPr>
                <a:xfrm>
                  <a:off x="3226135" y="3367169"/>
                  <a:ext cx="125021" cy="590422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035" y="4763135"/>
              <a:ext cx="250042" cy="250042"/>
            </a:xfrm>
            <a:prstGeom prst="rect">
              <a:avLst/>
            </a:prstGeom>
          </p:spPr>
        </p:pic>
      </p:grpSp>
      <p:pic>
        <p:nvPicPr>
          <p:cNvPr id="24" name="Afbeelding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572" y="5151185"/>
            <a:ext cx="344840" cy="34484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5365" flipH="1">
            <a:off x="2078837" y="6176492"/>
            <a:ext cx="337777" cy="337777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91" y="4944655"/>
            <a:ext cx="454530" cy="454530"/>
          </a:xfrm>
          <a:prstGeom prst="rect">
            <a:avLst/>
          </a:prstGeom>
        </p:spPr>
      </p:pic>
      <p:sp>
        <p:nvSpPr>
          <p:cNvPr id="29" name="Vrije vorm 28"/>
          <p:cNvSpPr/>
          <p:nvPr/>
        </p:nvSpPr>
        <p:spPr>
          <a:xfrm>
            <a:off x="1820779" y="6497053"/>
            <a:ext cx="256674" cy="200526"/>
          </a:xfrm>
          <a:custGeom>
            <a:avLst/>
            <a:gdLst>
              <a:gd name="connsiteX0" fmla="*/ 256674 w 256674"/>
              <a:gd name="connsiteY0" fmla="*/ 0 h 200526"/>
              <a:gd name="connsiteX1" fmla="*/ 96253 w 256674"/>
              <a:gd name="connsiteY1" fmla="*/ 88231 h 200526"/>
              <a:gd name="connsiteX2" fmla="*/ 0 w 256674"/>
              <a:gd name="connsiteY2" fmla="*/ 200526 h 20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674" h="200526">
                <a:moveTo>
                  <a:pt x="256674" y="0"/>
                </a:moveTo>
                <a:lnTo>
                  <a:pt x="96253" y="88231"/>
                </a:lnTo>
                <a:lnTo>
                  <a:pt x="0" y="20052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Gelijkbenige driehoek 29"/>
          <p:cNvSpPr/>
          <p:nvPr/>
        </p:nvSpPr>
        <p:spPr>
          <a:xfrm rot="12815261">
            <a:off x="1748951" y="6658173"/>
            <a:ext cx="163473" cy="9485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 rot="19999567">
            <a:off x="1779266" y="6476464"/>
            <a:ext cx="79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00" b="1" dirty="0">
                <a:solidFill>
                  <a:schemeClr val="tx1"/>
                </a:solidFill>
              </a:rPr>
              <a:t>fietspad</a:t>
            </a:r>
          </a:p>
        </p:txBody>
      </p:sp>
    </p:spTree>
    <p:extLst>
      <p:ext uri="{BB962C8B-B14F-4D97-AF65-F5344CB8AC3E}">
        <p14:creationId xmlns:p14="http://schemas.microsoft.com/office/powerpoint/2010/main" val="315157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30"/>
            <a:ext cx="9144000" cy="161599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1520" y="1916832"/>
            <a:ext cx="853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C00000"/>
                </a:solidFill>
              </a:rPr>
              <a:t>Inhalen en ingehaald worden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8164" y="2420887"/>
            <a:ext cx="85382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/>
              <a:t>De inhalende ploeg is vrij haar koers te kiezen.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/>
              <a:t>De opgelopen ploeg moet tijdig ruimte geven aan de inhalende ploeg.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/>
              <a:t>De inhalende ploeg mag de opgelopen ploeg niet hinderen zodat het roeien onmogelijk wordt gemaakt of de ploeg in een gevaarlijke situatie brengen. 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/>
              <a:t>Veiligheid en sportiviteit geven bij zowel de opgelopen als de oplopende ploeg de doorslag bij de wijze waarop zij met elkaar omgaan. 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765" y="-6830"/>
            <a:ext cx="853200" cy="107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06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627</Words>
  <Application>Microsoft Office PowerPoint</Application>
  <PresentationFormat>Diavoorstelling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Calibri</vt:lpstr>
      <vt:lpstr>Arial</vt:lpstr>
      <vt:lpstr>Helvetica Neue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Marjon Vlug</dc:creator>
  <cp:lastModifiedBy>Bart Udo</cp:lastModifiedBy>
  <cp:revision>21</cp:revision>
  <dcterms:modified xsi:type="dcterms:W3CDTF">2023-03-28T20:43:36Z</dcterms:modified>
</cp:coreProperties>
</file>